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47"/>
  </p:notesMasterIdLst>
  <p:handoutMasterIdLst>
    <p:handoutMasterId r:id="rId48"/>
  </p:handoutMasterIdLst>
  <p:sldIdLst>
    <p:sldId id="901" r:id="rId8"/>
    <p:sldId id="908" r:id="rId9"/>
    <p:sldId id="780" r:id="rId10"/>
    <p:sldId id="788" r:id="rId11"/>
    <p:sldId id="909" r:id="rId12"/>
    <p:sldId id="912" r:id="rId13"/>
    <p:sldId id="913" r:id="rId14"/>
    <p:sldId id="915" r:id="rId15"/>
    <p:sldId id="917" r:id="rId16"/>
    <p:sldId id="918" r:id="rId17"/>
    <p:sldId id="919" r:id="rId18"/>
    <p:sldId id="920" r:id="rId19"/>
    <p:sldId id="921" r:id="rId20"/>
    <p:sldId id="922" r:id="rId21"/>
    <p:sldId id="923" r:id="rId22"/>
    <p:sldId id="924" r:id="rId23"/>
    <p:sldId id="925" r:id="rId24"/>
    <p:sldId id="926" r:id="rId25"/>
    <p:sldId id="927" r:id="rId26"/>
    <p:sldId id="938" r:id="rId27"/>
    <p:sldId id="939" r:id="rId28"/>
    <p:sldId id="940" r:id="rId29"/>
    <p:sldId id="941" r:id="rId30"/>
    <p:sldId id="942" r:id="rId31"/>
    <p:sldId id="943" r:id="rId32"/>
    <p:sldId id="928" r:id="rId33"/>
    <p:sldId id="929" r:id="rId34"/>
    <p:sldId id="930" r:id="rId35"/>
    <p:sldId id="931" r:id="rId36"/>
    <p:sldId id="932" r:id="rId37"/>
    <p:sldId id="933" r:id="rId38"/>
    <p:sldId id="934" r:id="rId39"/>
    <p:sldId id="935" r:id="rId40"/>
    <p:sldId id="936" r:id="rId41"/>
    <p:sldId id="937" r:id="rId42"/>
    <p:sldId id="853" r:id="rId43"/>
    <p:sldId id="910" r:id="rId44"/>
    <p:sldId id="911" r:id="rId45"/>
    <p:sldId id="906"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1EE159-26AD-AF4C-84F1-3D6CC0E79A74}">
          <p14:sldIdLst>
            <p14:sldId id="901"/>
            <p14:sldId id="908"/>
            <p14:sldId id="780"/>
            <p14:sldId id="788"/>
            <p14:sldId id="909"/>
          </p14:sldIdLst>
        </p14:section>
        <p14:section name="overview" id="{E3011FCF-0D53-A94C-AD6E-3DA02B1C42C2}">
          <p14:sldIdLst>
            <p14:sldId id="912"/>
            <p14:sldId id="913"/>
            <p14:sldId id="915"/>
          </p14:sldIdLst>
        </p14:section>
        <p14:section name="connected-services" id="{EAE73463-155A-3143-B86F-7C2C049F560F}">
          <p14:sldIdLst>
            <p14:sldId id="917"/>
            <p14:sldId id="918"/>
            <p14:sldId id="919"/>
            <p14:sldId id="920"/>
            <p14:sldId id="921"/>
            <p14:sldId id="922"/>
            <p14:sldId id="923"/>
            <p14:sldId id="924"/>
          </p14:sldIdLst>
        </p14:section>
        <p14:section name="paging-support" id="{104F96D8-4F38-C84D-A9AB-D432D0FF0FA8}">
          <p14:sldIdLst>
            <p14:sldId id="925"/>
            <p14:sldId id="926"/>
            <p14:sldId id="927"/>
          </p14:sldIdLst>
        </p14:section>
        <p14:section name="batching support" id="{20B8071E-05DA-5F49-9776-649DF12FE79C}">
          <p14:sldIdLst>
            <p14:sldId id="938"/>
            <p14:sldId id="939"/>
            <p14:sldId id="940"/>
            <p14:sldId id="941"/>
            <p14:sldId id="942"/>
            <p14:sldId id="943"/>
          </p14:sldIdLst>
        </p14:section>
        <p14:section name="crud-support" id="{B6BA6EDE-7F31-D14C-8D0D-EEF1BECC6496}">
          <p14:sldIdLst>
            <p14:sldId id="928"/>
            <p14:sldId id="929"/>
            <p14:sldId id="930"/>
            <p14:sldId id="931"/>
          </p14:sldIdLst>
        </p14:section>
        <p14:section name="rest" id="{32D052E9-F6FE-3447-977F-00A42A624758}">
          <p14:sldIdLst>
            <p14:sldId id="932"/>
            <p14:sldId id="933"/>
            <p14:sldId id="934"/>
            <p14:sldId id="935"/>
            <p14:sldId id="936"/>
            <p14:sldId id="937"/>
          </p14:sldIdLst>
        </p14:section>
        <p14:section name="conclusion" id="{E0CC2DC8-15E4-5A48-8382-8A77AE268B98}">
          <p14:sldIdLst>
            <p14:sldId id="853"/>
            <p14:sldId id="910"/>
            <p14:sldId id="911"/>
            <p14:sldId id="90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139" autoAdjust="0"/>
    <p:restoredTop sz="82041" autoAdjust="0"/>
  </p:normalViewPr>
  <p:slideViewPr>
    <p:cSldViewPr snapToGrid="0">
      <p:cViewPr varScale="1">
        <p:scale>
          <a:sx n="122" d="100"/>
          <a:sy n="122" d="100"/>
        </p:scale>
        <p:origin x="216" y="153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952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39.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7/10/15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7/10/15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7/10/15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39</a:t>
            </a:fld>
            <a:endParaRPr lang="en-US" dirty="0"/>
          </a:p>
        </p:txBody>
      </p:sp>
    </p:spTree>
    <p:extLst>
      <p:ext uri="{BB962C8B-B14F-4D97-AF65-F5344CB8AC3E}">
        <p14:creationId xmlns:p14="http://schemas.microsoft.com/office/powerpoint/2010/main" val="243836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7/10/15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1787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C53C72-BBB8-414B-86FA-E1FA1F2BC8CE}"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2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7/10/15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87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E66C42-806D-4924-A8D5-1C306447EBEB}"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12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7/10/15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904873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timing>
    <p:tnLst>
      <p:par>
        <p:cTn id="1" dur="indefinite" restart="never" nodeType="tmRoot"/>
      </p:par>
    </p:tnLst>
  </p:timing>
  <p:hf hdr="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timing>
    <p:tnLst>
      <p:par>
        <p:cTn id="1" dur="indefinite" restart="never" nodeType="tmRoot"/>
      </p:par>
    </p:tnLst>
  </p:timing>
  <p:hf hdr="0"/>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secHead">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62833" y="4406901"/>
            <a:ext cx="10360501"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a:xfrm>
            <a:off x="9040045" y="6248400"/>
            <a:ext cx="2539339"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a:xfrm>
            <a:off x="609441" y="6248400"/>
            <a:ext cx="3859795"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a:xfrm>
            <a:off x="4773956" y="6248400"/>
            <a:ext cx="2539339" cy="304800"/>
          </a:xfrm>
          <a:prstGeom prst="rect">
            <a:avLst/>
          </a:prstGeom>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59259470"/>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Bullet Poi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9040045" y="6248400"/>
            <a:ext cx="2539339"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5" name="Rectangle 5"/>
          <p:cNvSpPr>
            <a:spLocks noGrp="1" noChangeArrowheads="1"/>
          </p:cNvSpPr>
          <p:nvPr>
            <p:ph type="ftr" sz="quarter" idx="11"/>
          </p:nvPr>
        </p:nvSpPr>
        <p:spPr>
          <a:xfrm>
            <a:off x="609441" y="6248400"/>
            <a:ext cx="3859795"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6" name="Rectangle 6"/>
          <p:cNvSpPr>
            <a:spLocks noGrp="1" noChangeArrowheads="1"/>
          </p:cNvSpPr>
          <p:nvPr>
            <p:ph type="sldNum" sz="quarter" idx="12"/>
          </p:nvPr>
        </p:nvSpPr>
        <p:spPr>
          <a:xfrm>
            <a:off x="4773956" y="6248400"/>
            <a:ext cx="2539339" cy="304800"/>
          </a:xfrm>
          <a:prstGeom prst="rect">
            <a:avLst/>
          </a:prstGeom>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4802984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slideLayout" Target="../slideLayouts/slideLayout63.xml"/><Relationship Id="rId28" Type="http://schemas.openxmlformats.org/officeDocument/2006/relationships/slideLayout" Target="../slideLayouts/slideLayout64.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30" Type="http://schemas.openxmlformats.org/officeDocument/2006/relationships/slideLayout" Target="../slideLayouts/slideLayout66.xml"/><Relationship Id="rId31" Type="http://schemas.openxmlformats.org/officeDocument/2006/relationships/slideLayout" Target="../slideLayouts/slideLayout67.xml"/><Relationship Id="rId32" Type="http://schemas.openxmlformats.org/officeDocument/2006/relationships/slideLayout" Target="../slideLayouts/slideLayout68.xml"/><Relationship Id="rId9" Type="http://schemas.openxmlformats.org/officeDocument/2006/relationships/slideLayout" Target="../slideLayouts/slideLayout45.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3" Type="http://schemas.openxmlformats.org/officeDocument/2006/relationships/slideLayout" Target="../slideLayouts/slideLayout69.xml"/><Relationship Id="rId34" Type="http://schemas.openxmlformats.org/officeDocument/2006/relationships/slideLayout" Target="../slideLayouts/slideLayout70.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 Id="rId37"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20" Type="http://schemas.openxmlformats.org/officeDocument/2006/relationships/slideLayout" Target="../slideLayouts/slideLayout90.xml"/><Relationship Id="rId21" Type="http://schemas.openxmlformats.org/officeDocument/2006/relationships/slideLayout" Target="../slideLayouts/slideLayout91.xml"/><Relationship Id="rId22" Type="http://schemas.openxmlformats.org/officeDocument/2006/relationships/slideLayout" Target="../slideLayouts/slideLayout92.xml"/><Relationship Id="rId23" Type="http://schemas.openxmlformats.org/officeDocument/2006/relationships/slideLayout" Target="../slideLayouts/slideLayout93.xml"/><Relationship Id="rId24" Type="http://schemas.openxmlformats.org/officeDocument/2006/relationships/slideLayout" Target="../slideLayouts/slideLayout94.xml"/><Relationship Id="rId25" Type="http://schemas.openxmlformats.org/officeDocument/2006/relationships/slideLayout" Target="../slideLayouts/slideLayout95.xml"/><Relationship Id="rId26" Type="http://schemas.openxmlformats.org/officeDocument/2006/relationships/slideLayout" Target="../slideLayouts/slideLayout96.xml"/><Relationship Id="rId27" Type="http://schemas.openxmlformats.org/officeDocument/2006/relationships/slideLayout" Target="../slideLayouts/slideLayout97.xml"/><Relationship Id="rId28" Type="http://schemas.openxmlformats.org/officeDocument/2006/relationships/slideLayout" Target="../slideLayouts/slideLayout98.xml"/><Relationship Id="rId29" Type="http://schemas.openxmlformats.org/officeDocument/2006/relationships/slideLayout" Target="../slideLayouts/slideLayout99.xml"/><Relationship Id="rId30" Type="http://schemas.openxmlformats.org/officeDocument/2006/relationships/theme" Target="../theme/theme4.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slideLayout" Target="../slideLayouts/slideLayout86.xml"/><Relationship Id="rId17" Type="http://schemas.openxmlformats.org/officeDocument/2006/relationships/slideLayout" Target="../slideLayouts/slideLayout87.xml"/><Relationship Id="rId18" Type="http://schemas.openxmlformats.org/officeDocument/2006/relationships/slideLayout" Target="../slideLayouts/slideLayout88.xml"/><Relationship Id="rId19" Type="http://schemas.openxmlformats.org/officeDocument/2006/relationships/slideLayout" Target="../slideLayouts/slideLayout89.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 id="2147484185"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 id="2147484215"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37.png"/><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87.xml"/><Relationship Id="rId2"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76.xml"/><Relationship Id="rId2"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4.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47.png"/><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33.xml"/><Relationship Id="rId2" Type="http://schemas.openxmlformats.org/officeDocument/2006/relationships/image" Target="../media/image1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5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1.png"/><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76.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jpg"/><Relationship Id="rId1" Type="http://schemas.openxmlformats.org/officeDocument/2006/relationships/slideLayout" Target="../slideLayouts/slideLayout18.xml"/><Relationship Id="rId2"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61.emf"/><Relationship Id="rId5" Type="http://schemas.openxmlformats.org/officeDocument/2006/relationships/image" Target="../media/image62.emf"/><Relationship Id="rId6" Type="http://schemas.openxmlformats.org/officeDocument/2006/relationships/image" Target="../media/image63.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64.png"/><Relationship Id="rId1" Type="http://schemas.openxmlformats.org/officeDocument/2006/relationships/slideLayout" Target="../slideLayouts/slideLayout24.xml"/><Relationship Id="rId2" Type="http://schemas.openxmlformats.org/officeDocument/2006/relationships/hyperlink" Target="https://www.yammer.com/itpronetwor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5.png"/><Relationship Id="rId10" Type="http://schemas.microsoft.com/office/2007/relationships/hdphoto" Target="../media/hdphoto1.wdp"/><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microsoft.com/office/2007/relationships/hdphoto" Target="../media/hdphoto2.wdp"/><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54.xml"/><Relationship Id="rId2" Type="http://schemas.openxmlformats.org/officeDocument/2006/relationships/image" Target="../media/image19.png"/><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em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2023920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5611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with Connected Services</a:t>
            </a:r>
            <a:endParaRPr lang="en-US" dirty="0"/>
          </a:p>
        </p:txBody>
      </p:sp>
      <p:sp>
        <p:nvSpPr>
          <p:cNvPr id="3" name="Text Placeholder 2"/>
          <p:cNvSpPr>
            <a:spLocks noGrp="1"/>
          </p:cNvSpPr>
          <p:nvPr>
            <p:ph type="body" sz="quarter" idx="10"/>
          </p:nvPr>
        </p:nvSpPr>
        <p:spPr/>
        <p:txBody>
          <a:bodyPr/>
          <a:lstStyle/>
          <a:p>
            <a:r>
              <a:rPr lang="en-US" sz="2800" dirty="0" smtClean="0"/>
              <a:t>Assemblies added with a Connected Service</a:t>
            </a:r>
          </a:p>
          <a:p>
            <a:pPr lvl="1"/>
            <a:r>
              <a:rPr lang="en-US" sz="1600" dirty="0" smtClean="0"/>
              <a:t>Microsoft.Office365.OAuth</a:t>
            </a:r>
          </a:p>
          <a:p>
            <a:pPr lvl="1"/>
            <a:r>
              <a:rPr lang="en-US" sz="1600" dirty="0" smtClean="0"/>
              <a:t>Microsoft.Office365.OAuth.Web</a:t>
            </a:r>
            <a:endParaRPr lang="en-US" sz="1600" dirty="0"/>
          </a:p>
          <a:p>
            <a:pPr lvl="1"/>
            <a:r>
              <a:rPr lang="en-US" sz="1600" dirty="0" smtClean="0"/>
              <a:t>Microsoft.Office365.Exchange</a:t>
            </a:r>
          </a:p>
          <a:p>
            <a:endParaRPr lang="en-US" sz="3200" dirty="0" smtClean="0"/>
          </a:p>
          <a:p>
            <a:endParaRPr lang="en-US" sz="3200" dirty="0"/>
          </a:p>
          <a:p>
            <a:endParaRPr lang="en-US" sz="3200" dirty="0" smtClean="0"/>
          </a:p>
          <a:p>
            <a:endParaRPr lang="en-US" sz="3200" dirty="0"/>
          </a:p>
          <a:p>
            <a:pPr marL="0" indent="0">
              <a:buNone/>
            </a:pPr>
            <a:r>
              <a:rPr lang="en-US" sz="2800" dirty="0" err="1" smtClean="0">
                <a:latin typeface="Courier New" charset="0"/>
                <a:ea typeface="Courier New" charset="0"/>
                <a:cs typeface="Courier New" charset="0"/>
              </a:rPr>
              <a:t>AppSettings</a:t>
            </a:r>
            <a:r>
              <a:rPr lang="en-US" sz="2800" dirty="0" smtClean="0"/>
              <a:t> added with a Connected Service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grpSp>
        <p:nvGrpSpPr>
          <p:cNvPr id="11" name="Group 10"/>
          <p:cNvGrpSpPr/>
          <p:nvPr/>
        </p:nvGrpSpPr>
        <p:grpSpPr>
          <a:xfrm>
            <a:off x="1081387" y="5332913"/>
            <a:ext cx="4425562" cy="1380250"/>
            <a:chOff x="801043" y="3094755"/>
            <a:chExt cx="5772150" cy="1800225"/>
          </a:xfrm>
        </p:grpSpPr>
        <p:pic>
          <p:nvPicPr>
            <p:cNvPr id="9" name="Picture 8"/>
            <p:cNvPicPr>
              <a:picLocks noChangeAspect="1"/>
            </p:cNvPicPr>
            <p:nvPr/>
          </p:nvPicPr>
          <p:blipFill>
            <a:blip r:embed="rId2"/>
            <a:stretch>
              <a:fillRect/>
            </a:stretch>
          </p:blipFill>
          <p:spPr>
            <a:xfrm>
              <a:off x="801043" y="3094755"/>
              <a:ext cx="5772150" cy="1800225"/>
            </a:xfrm>
            <a:prstGeom prst="rect">
              <a:avLst/>
            </a:prstGeom>
            <a:ln>
              <a:solidFill>
                <a:schemeClr val="bg1">
                  <a:lumMod val="50000"/>
                </a:schemeClr>
              </a:solidFill>
            </a:ln>
          </p:spPr>
        </p:pic>
        <p:sp>
          <p:nvSpPr>
            <p:cNvPr id="10" name="Rectangle 9"/>
            <p:cNvSpPr/>
            <p:nvPr/>
          </p:nvSpPr>
          <p:spPr bwMode="auto">
            <a:xfrm>
              <a:off x="1130158" y="4011337"/>
              <a:ext cx="5342561" cy="694227"/>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p:cNvPicPr>
            <a:picLocks noChangeAspect="1"/>
          </p:cNvPicPr>
          <p:nvPr/>
        </p:nvPicPr>
        <p:blipFill>
          <a:blip r:embed="rId3"/>
          <a:stretch>
            <a:fillRect/>
          </a:stretch>
        </p:blipFill>
        <p:spPr>
          <a:xfrm>
            <a:off x="1081386" y="2817975"/>
            <a:ext cx="4019048" cy="1790476"/>
          </a:xfrm>
          <a:prstGeom prst="rect">
            <a:avLst/>
          </a:prstGeom>
        </p:spPr>
      </p:pic>
      <p:pic>
        <p:nvPicPr>
          <p:cNvPr id="15" name="Picture 14"/>
          <p:cNvPicPr>
            <a:picLocks noChangeAspect="1"/>
          </p:cNvPicPr>
          <p:nvPr/>
        </p:nvPicPr>
        <p:blipFill>
          <a:blip r:embed="rId4"/>
          <a:stretch>
            <a:fillRect/>
          </a:stretch>
        </p:blipFill>
        <p:spPr>
          <a:xfrm>
            <a:off x="7257606" y="1287381"/>
            <a:ext cx="4995193" cy="4619668"/>
          </a:xfrm>
          <a:prstGeom prst="rect">
            <a:avLst/>
          </a:prstGeom>
        </p:spPr>
      </p:pic>
    </p:spTree>
    <p:extLst>
      <p:ext uri="{BB962C8B-B14F-4D97-AF65-F5344CB8AC3E}">
        <p14:creationId xmlns:p14="http://schemas.microsoft.com/office/powerpoint/2010/main" val="4699459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2905" y="369432"/>
            <a:ext cx="10790239" cy="5417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solidFill>
                  <a:srgbClr val="000000"/>
                </a:solidFill>
              </a:rPr>
              <a:pPr/>
              <a:t>13</a:t>
            </a:fld>
            <a:endParaRPr lang="en-US" dirty="0">
              <a:solidFill>
                <a:srgbClr val="000000"/>
              </a:solidFill>
            </a:endParaRPr>
          </a:p>
        </p:txBody>
      </p:sp>
      <p:sp>
        <p:nvSpPr>
          <p:cNvPr id="9" name="Text Placeholder 6"/>
          <p:cNvSpPr txBox="1">
            <a:spLocks/>
          </p:cNvSpPr>
          <p:nvPr/>
        </p:nvSpPr>
        <p:spPr>
          <a:xfrm>
            <a:off x="6293796" y="5525927"/>
            <a:ext cx="5368978" cy="566898"/>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FF0000"/>
                </a:solidFill>
              </a:rPr>
              <a:t>Retrieve access token using </a:t>
            </a:r>
            <a:r>
              <a:rPr lang="en-US" sz="1800" b="1" dirty="0" err="1" smtClean="0">
                <a:solidFill>
                  <a:srgbClr val="FF0000"/>
                </a:solidFill>
              </a:rPr>
              <a:t>AcquireTokenSlientAsync</a:t>
            </a:r>
            <a:endParaRPr lang="en-US" sz="1800" b="1" dirty="0">
              <a:solidFill>
                <a:srgbClr val="FF0000"/>
              </a:solidFill>
            </a:endParaRPr>
          </a:p>
        </p:txBody>
      </p:sp>
      <p:cxnSp>
        <p:nvCxnSpPr>
          <p:cNvPr id="13" name="Straight Arrow Connector 12"/>
          <p:cNvCxnSpPr/>
          <p:nvPr/>
        </p:nvCxnSpPr>
        <p:spPr>
          <a:xfrm flipH="1" flipV="1">
            <a:off x="4829175" y="3077935"/>
            <a:ext cx="2800350" cy="26694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483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with </a:t>
            </a:r>
            <a:r>
              <a:rPr lang="en-US" dirty="0" err="1" smtClean="0"/>
              <a:t>OutlookServiceClient</a:t>
            </a:r>
            <a:endParaRPr lang="en-US" dirty="0"/>
          </a:p>
        </p:txBody>
      </p:sp>
      <p:sp>
        <p:nvSpPr>
          <p:cNvPr id="5" name="Text Placeholder 4"/>
          <p:cNvSpPr>
            <a:spLocks noGrp="1"/>
          </p:cNvSpPr>
          <p:nvPr>
            <p:ph type="body" sz="quarter" idx="10"/>
          </p:nvPr>
        </p:nvSpPr>
        <p:spPr>
          <a:xfrm>
            <a:off x="519112" y="1447799"/>
            <a:ext cx="11149013" cy="1233756"/>
          </a:xfrm>
        </p:spPr>
        <p:txBody>
          <a:bodyPr/>
          <a:lstStyle/>
          <a:p>
            <a:r>
              <a:rPr lang="en-US" dirty="0" err="1" smtClean="0">
                <a:latin typeface="Courier New" charset="0"/>
                <a:ea typeface="Courier New" charset="0"/>
                <a:cs typeface="Courier New" charset="0"/>
              </a:rPr>
              <a:t>OutlookServiceClient</a:t>
            </a:r>
            <a:r>
              <a:rPr lang="en-US" dirty="0" smtClean="0"/>
              <a:t> provide </a:t>
            </a:r>
            <a:r>
              <a:rPr lang="en-US" dirty="0" smtClean="0">
                <a:latin typeface="Courier New" charset="0"/>
                <a:ea typeface="Courier New" charset="0"/>
                <a:cs typeface="Courier New" charset="0"/>
              </a:rPr>
              <a:t>Me</a:t>
            </a:r>
            <a:r>
              <a:rPr lang="en-US" dirty="0" smtClean="0"/>
              <a:t> property</a:t>
            </a:r>
          </a:p>
          <a:p>
            <a:pPr lvl="1"/>
            <a:r>
              <a:rPr lang="en-US" dirty="0" smtClean="0"/>
              <a:t>Provides access to mail, events and contacts of currently logged in user</a:t>
            </a:r>
          </a:p>
          <a:p>
            <a:pPr lvl="1"/>
            <a:r>
              <a:rPr lang="en-US" dirty="0" smtClean="0"/>
              <a:t>Explicit calls used (e.g. </a:t>
            </a:r>
            <a:r>
              <a:rPr lang="en-US" sz="1800" b="1" dirty="0" err="1" smtClean="0">
                <a:solidFill>
                  <a:schemeClr val="accent1">
                    <a:lumMod val="50000"/>
                  </a:schemeClr>
                </a:solidFill>
              </a:rPr>
              <a:t>ExecuteAsync</a:t>
            </a:r>
            <a:r>
              <a:rPr lang="en-US" dirty="0" smtClean="0"/>
              <a:t>) to call across network to Office 365 service</a:t>
            </a:r>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14</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stretch>
            <a:fillRect/>
          </a:stretch>
        </p:blipFill>
        <p:spPr>
          <a:xfrm>
            <a:off x="1018685" y="3236811"/>
            <a:ext cx="10151455" cy="2153339"/>
          </a:xfrm>
          <a:prstGeom prst="rect">
            <a:avLst/>
          </a:prstGeom>
        </p:spPr>
      </p:pic>
    </p:spTree>
    <p:extLst>
      <p:ext uri="{BB962C8B-B14F-4D97-AF65-F5344CB8AC3E}">
        <p14:creationId xmlns:p14="http://schemas.microsoft.com/office/powerpoint/2010/main" val="38381541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a:t>
            </a:r>
            <a:r>
              <a:rPr lang="en-US" dirty="0" smtClean="0"/>
              <a:t>Contacts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772" y="812755"/>
            <a:ext cx="6050893" cy="52237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421" y="1441843"/>
            <a:ext cx="4165600" cy="425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21010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 that uses Connected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000092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Paging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7179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with the Office 365 APIs</a:t>
            </a:r>
            <a:endParaRPr lang="en-US" dirty="0"/>
          </a:p>
        </p:txBody>
      </p:sp>
      <p:sp>
        <p:nvSpPr>
          <p:cNvPr id="3" name="Text Placeholder 2"/>
          <p:cNvSpPr>
            <a:spLocks noGrp="1"/>
          </p:cNvSpPr>
          <p:nvPr>
            <p:ph type="body" sz="quarter" idx="10"/>
          </p:nvPr>
        </p:nvSpPr>
        <p:spPr/>
        <p:txBody>
          <a:bodyPr/>
          <a:lstStyle/>
          <a:p>
            <a:r>
              <a:rPr lang="en-US" sz="2000" dirty="0" smtClean="0"/>
              <a:t>Limit the number of items returned by using the </a:t>
            </a:r>
            <a:r>
              <a:rPr lang="en-US" sz="2000" b="1" dirty="0" smtClean="0">
                <a:latin typeface="Courier New" charset="0"/>
                <a:ea typeface="Courier New" charset="0"/>
                <a:cs typeface="Courier New" charset="0"/>
              </a:rPr>
              <a:t>Take()</a:t>
            </a:r>
            <a:r>
              <a:rPr lang="en-US" sz="2000" dirty="0" smtClean="0"/>
              <a:t> and </a:t>
            </a:r>
            <a:r>
              <a:rPr lang="en-US" sz="2000" b="1" dirty="0" smtClean="0">
                <a:latin typeface="Courier New" charset="0"/>
                <a:ea typeface="Courier New" charset="0"/>
                <a:cs typeface="Courier New" charset="0"/>
              </a:rPr>
              <a:t>Skip()</a:t>
            </a:r>
            <a:r>
              <a:rPr lang="en-US" sz="2000" dirty="0" smtClean="0"/>
              <a:t> prior to </a:t>
            </a:r>
            <a:r>
              <a:rPr lang="en-US" sz="2000" b="1" dirty="0" err="1" smtClean="0">
                <a:latin typeface="Courier New" charset="0"/>
                <a:ea typeface="Courier New" charset="0"/>
                <a:cs typeface="Courier New" charset="0"/>
              </a:rPr>
              <a:t>ExecuteAsync</a:t>
            </a:r>
            <a:r>
              <a:rPr lang="en-US" sz="2000" b="1" dirty="0" smtClean="0">
                <a:latin typeface="Courier New" charset="0"/>
                <a:ea typeface="Courier New" charset="0"/>
                <a:cs typeface="Courier New" charset="0"/>
              </a:rPr>
              <a:t>()</a:t>
            </a:r>
          </a:p>
          <a:p>
            <a:r>
              <a:rPr lang="en-US" sz="2000" dirty="0" smtClean="0"/>
              <a:t>Paging buttons call </a:t>
            </a:r>
            <a:r>
              <a:rPr lang="en-US" sz="2000" b="1" dirty="0" err="1" smtClean="0">
                <a:latin typeface="Courier New" charset="0"/>
                <a:ea typeface="Courier New" charset="0"/>
                <a:cs typeface="Courier New" charset="0"/>
              </a:rPr>
              <a:t>GetContacts</a:t>
            </a:r>
            <a:r>
              <a:rPr lang="en-US" sz="2000" dirty="0" smtClean="0"/>
              <a:t> </a:t>
            </a:r>
            <a:r>
              <a:rPr lang="en-US" sz="2000" dirty="0" smtClean="0"/>
              <a:t>which skips </a:t>
            </a:r>
            <a:r>
              <a:rPr lang="en-US" sz="2000" dirty="0"/>
              <a:t>over the specified number of </a:t>
            </a:r>
            <a:r>
              <a:rPr lang="en-US" sz="2000" dirty="0" smtClean="0"/>
              <a:t>entities to </a:t>
            </a:r>
            <a:r>
              <a:rPr lang="en-US" sz="2000" dirty="0"/>
              <a:t>present the next </a:t>
            </a:r>
            <a:r>
              <a:rPr lang="en-US" sz="2000" dirty="0" smtClean="0"/>
              <a:t>page</a:t>
            </a:r>
          </a:p>
          <a:p>
            <a:r>
              <a:rPr lang="en-US" sz="2000" dirty="0" smtClean="0"/>
              <a:t>The </a:t>
            </a:r>
            <a:r>
              <a:rPr lang="en-US" sz="2000" b="1" dirty="0" err="1" smtClean="0">
                <a:latin typeface="Courier New" charset="0"/>
                <a:ea typeface="Courier New" charset="0"/>
                <a:cs typeface="Courier New" charset="0"/>
              </a:rPr>
              <a:t>MorePagesAvailable</a:t>
            </a:r>
            <a:r>
              <a:rPr lang="en-US" sz="2000" b="1" dirty="0" smtClean="0"/>
              <a:t> property reflects if there is more data coming</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112" y="2682573"/>
            <a:ext cx="8516600" cy="27828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8397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Paging Support with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003005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Batching with REST</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951218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 is More Chatty than CSOM</a:t>
            </a:r>
            <a:endParaRPr lang="en-US" dirty="0"/>
          </a:p>
        </p:txBody>
      </p:sp>
      <p:sp>
        <p:nvSpPr>
          <p:cNvPr id="5" name="Content Placeholder 4"/>
          <p:cNvSpPr>
            <a:spLocks noGrp="1"/>
          </p:cNvSpPr>
          <p:nvPr>
            <p:ph type="body" sz="quarter" idx="10"/>
          </p:nvPr>
        </p:nvSpPr>
        <p:spPr/>
        <p:txBody>
          <a:bodyPr/>
          <a:lstStyle/>
          <a:p>
            <a:r>
              <a:rPr lang="en-US" dirty="0" smtClean="0"/>
              <a:t>Each action is sent as a separate request</a:t>
            </a:r>
          </a:p>
          <a:p>
            <a:endParaRPr lang="en-US" dirty="0" smtClean="0"/>
          </a:p>
          <a:p>
            <a:r>
              <a:rPr lang="en-US" dirty="0" smtClean="0"/>
              <a:t>CSOM allows for multiple requests to be sent as one</a:t>
            </a:r>
          </a:p>
          <a:p>
            <a:endParaRPr lang="en-US" dirty="0" smtClean="0"/>
          </a:p>
          <a:p>
            <a:r>
              <a:rPr lang="en-US" dirty="0" smtClean="0"/>
              <a:t>Requests are expensive &amp; slow your app</a:t>
            </a:r>
          </a:p>
        </p:txBody>
      </p:sp>
    </p:spTree>
    <p:extLst>
      <p:ext uri="{BB962C8B-B14F-4D97-AF65-F5344CB8AC3E}">
        <p14:creationId xmlns:p14="http://schemas.microsoft.com/office/powerpoint/2010/main" val="1398295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Batching Support Added to O365</a:t>
            </a:r>
            <a:endParaRPr lang="en-US" dirty="0"/>
          </a:p>
        </p:txBody>
      </p:sp>
      <p:sp>
        <p:nvSpPr>
          <p:cNvPr id="3" name="Content Placeholder 2"/>
          <p:cNvSpPr>
            <a:spLocks noGrp="1"/>
          </p:cNvSpPr>
          <p:nvPr>
            <p:ph type="body" sz="quarter" idx="10"/>
          </p:nvPr>
        </p:nvSpPr>
        <p:spPr/>
        <p:txBody>
          <a:bodyPr/>
          <a:lstStyle/>
          <a:p>
            <a:r>
              <a:rPr lang="en-US" dirty="0" smtClean="0"/>
              <a:t>Office 365 REST APIs shipped with support for support with REST APIs</a:t>
            </a:r>
          </a:p>
          <a:p>
            <a:r>
              <a:rPr lang="en-US" dirty="0" smtClean="0"/>
              <a:t>Batching requests with REST support added to SharePoint Online late 2014</a:t>
            </a:r>
          </a:p>
          <a:p>
            <a:r>
              <a:rPr lang="en-US" dirty="0" smtClean="0"/>
              <a:t>Send multiple write &amp; read operations in one HTTP request</a:t>
            </a:r>
          </a:p>
          <a:p>
            <a:pPr marL="0" indent="0">
              <a:buNone/>
            </a:pPr>
            <a:endParaRPr lang="en-US" dirty="0" smtClean="0"/>
          </a:p>
          <a:p>
            <a:r>
              <a:rPr lang="en-US" i="1" dirty="0" smtClean="0"/>
              <a:t>SharePoint 2013 on-premises – not supported</a:t>
            </a:r>
            <a:endParaRPr lang="en-US" i="1" dirty="0"/>
          </a:p>
        </p:txBody>
      </p:sp>
    </p:spTree>
    <p:extLst>
      <p:ext uri="{BB962C8B-B14F-4D97-AF65-F5344CB8AC3E}">
        <p14:creationId xmlns:p14="http://schemas.microsoft.com/office/powerpoint/2010/main" val="10966897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Exploring the Impact</a:t>
            </a:r>
            <a:endParaRPr lang="en-US" dirty="0"/>
          </a:p>
        </p:txBody>
      </p:sp>
      <p:pic>
        <p:nvPicPr>
          <p:cNvPr id="7" name="Picture 6"/>
          <p:cNvPicPr>
            <a:picLocks noChangeAspect="1"/>
          </p:cNvPicPr>
          <p:nvPr/>
        </p:nvPicPr>
        <p:blipFill>
          <a:blip r:embed="rId2"/>
          <a:stretch>
            <a:fillRect/>
          </a:stretch>
        </p:blipFill>
        <p:spPr>
          <a:xfrm>
            <a:off x="2496783" y="1447800"/>
            <a:ext cx="7195261" cy="5054600"/>
          </a:xfrm>
          <a:prstGeom prst="rect">
            <a:avLst/>
          </a:prstGeom>
          <a:ln>
            <a:solidFill>
              <a:schemeClr val="accent1"/>
            </a:solidFill>
          </a:ln>
        </p:spPr>
      </p:pic>
      <p:sp>
        <p:nvSpPr>
          <p:cNvPr id="2" name="Rounded Rectangle 1"/>
          <p:cNvSpPr/>
          <p:nvPr/>
        </p:nvSpPr>
        <p:spPr bwMode="auto">
          <a:xfrm>
            <a:off x="2284412" y="2286000"/>
            <a:ext cx="7162800" cy="685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3" name="Rounded Rectangle 2"/>
          <p:cNvSpPr/>
          <p:nvPr/>
        </p:nvSpPr>
        <p:spPr bwMode="auto">
          <a:xfrm>
            <a:off x="2284412" y="5410200"/>
            <a:ext cx="5257800" cy="2286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4" name="Rounded Rectangle 3"/>
          <p:cNvSpPr/>
          <p:nvPr/>
        </p:nvSpPr>
        <p:spPr bwMode="auto">
          <a:xfrm>
            <a:off x="2284412" y="4267200"/>
            <a:ext cx="7162800" cy="121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5" name="Rounded Rectangle 4"/>
          <p:cNvSpPr/>
          <p:nvPr/>
        </p:nvSpPr>
        <p:spPr bwMode="auto">
          <a:xfrm>
            <a:off x="2284412" y="6019800"/>
            <a:ext cx="5257800" cy="304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cxnSp>
        <p:nvCxnSpPr>
          <p:cNvPr id="10" name="Elbow Connector 9"/>
          <p:cNvCxnSpPr>
            <a:stCxn id="2" idx="1"/>
            <a:endCxn id="3" idx="1"/>
          </p:cNvCxnSpPr>
          <p:nvPr/>
        </p:nvCxnSpPr>
        <p:spPr>
          <a:xfrm rot="10800000" flipV="1">
            <a:off x="2284412" y="2628900"/>
            <a:ext cx="12700" cy="2895600"/>
          </a:xfrm>
          <a:prstGeom prst="bentConnector3">
            <a:avLst>
              <a:gd name="adj1" fmla="val 1800000"/>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3"/>
            <a:endCxn id="5" idx="3"/>
          </p:cNvCxnSpPr>
          <p:nvPr/>
        </p:nvCxnSpPr>
        <p:spPr>
          <a:xfrm flipH="1">
            <a:off x="7542212" y="4876800"/>
            <a:ext cx="1905000" cy="1295400"/>
          </a:xfrm>
          <a:prstGeom prst="bentConnector3">
            <a:avLst>
              <a:gd name="adj1" fmla="val -37455"/>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0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Request</a:t>
            </a:r>
            <a:endParaRPr lang="en-US" dirty="0"/>
          </a:p>
        </p:txBody>
      </p:sp>
      <p:grpSp>
        <p:nvGrpSpPr>
          <p:cNvPr id="10" name="Group 9"/>
          <p:cNvGrpSpPr/>
          <p:nvPr/>
        </p:nvGrpSpPr>
        <p:grpSpPr>
          <a:xfrm>
            <a:off x="3465512" y="1676400"/>
            <a:ext cx="5257800" cy="4495800"/>
            <a:chOff x="374822" y="1371600"/>
            <a:chExt cx="5257800" cy="4495800"/>
          </a:xfrm>
        </p:grpSpPr>
        <p:sp>
          <p:nvSpPr>
            <p:cNvPr id="9" name="Rounded Rectangle 8"/>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REQUEST</a:t>
              </a:r>
            </a:p>
          </p:txBody>
        </p:sp>
        <p:sp>
          <p:nvSpPr>
            <p:cNvPr id="3" name="Rounded Rectangle 2"/>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POST</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PATCH</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DELETE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a:t>
              </a:r>
            </a:p>
          </p:txBody>
        </p:sp>
      </p:grpSp>
    </p:spTree>
    <p:extLst>
      <p:ext uri="{BB962C8B-B14F-4D97-AF65-F5344CB8AC3E}">
        <p14:creationId xmlns:p14="http://schemas.microsoft.com/office/powerpoint/2010/main" val="6013856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Response</a:t>
            </a:r>
            <a:endParaRPr lang="en-US" dirty="0"/>
          </a:p>
        </p:txBody>
      </p:sp>
      <p:grpSp>
        <p:nvGrpSpPr>
          <p:cNvPr id="3" name="Group 2"/>
          <p:cNvGrpSpPr/>
          <p:nvPr/>
        </p:nvGrpSpPr>
        <p:grpSpPr>
          <a:xfrm>
            <a:off x="3465512" y="1676400"/>
            <a:ext cx="5257800" cy="4495800"/>
            <a:chOff x="374822" y="1371600"/>
            <a:chExt cx="5257800" cy="4495800"/>
          </a:xfrm>
        </p:grpSpPr>
        <p:sp>
          <p:nvSpPr>
            <p:cNvPr id="4" name="Rounded Rectangle 3"/>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RESPONSE</a:t>
              </a:r>
            </a:p>
          </p:txBody>
        </p:sp>
        <p:sp>
          <p:nvSpPr>
            <p:cNvPr id="5" name="Rounded Rectangle 4"/>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RESPONSE</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 RESPONSE</a:t>
              </a:r>
            </a:p>
          </p:txBody>
        </p:sp>
      </p:grpSp>
    </p:spTree>
    <p:extLst>
      <p:ext uri="{BB962C8B-B14F-4D97-AF65-F5344CB8AC3E}">
        <p14:creationId xmlns:p14="http://schemas.microsoft.com/office/powerpoint/2010/main" val="117275559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CRUD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138620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Entity</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latin typeface="Courier New" charset="0"/>
                <a:ea typeface="Courier New" charset="0"/>
                <a:cs typeface="Courier New" charset="0"/>
              </a:rPr>
              <a:t>GetById</a:t>
            </a:r>
            <a:r>
              <a:rPr lang="en-US" sz="3200" b="1" dirty="0" smtClean="0">
                <a:latin typeface="Courier New" charset="0"/>
                <a:ea typeface="Courier New" charset="0"/>
                <a:cs typeface="Courier New" charset="0"/>
              </a:rPr>
              <a:t>(id)</a:t>
            </a:r>
          </a:p>
          <a:p>
            <a:endParaRPr lang="en-US" sz="3200" dirty="0"/>
          </a:p>
          <a:p>
            <a:endParaRPr lang="en-US" sz="3200" dirty="0" smtClean="0"/>
          </a:p>
          <a:p>
            <a:pPr lvl="1"/>
            <a:endParaRPr lang="en-US" sz="1600" dirty="0" smtClean="0"/>
          </a:p>
          <a:p>
            <a:endParaRPr lang="en-US" sz="3200" dirty="0"/>
          </a:p>
          <a:p>
            <a:endParaRPr lang="en-US" sz="3200" dirty="0" smtClean="0"/>
          </a:p>
          <a:p>
            <a:endParaRPr lang="en-US" sz="3200" dirty="0" smtClean="0"/>
          </a:p>
          <a:p>
            <a:r>
              <a:rPr lang="en-US" sz="3200" dirty="0" smtClean="0"/>
              <a:t>Contact deleted by calling </a:t>
            </a:r>
            <a:r>
              <a:rPr lang="en-US" sz="3200" b="1" dirty="0" err="1" smtClean="0">
                <a:latin typeface="Courier New" charset="0"/>
                <a:ea typeface="Courier New" charset="0"/>
                <a:cs typeface="Courier New" charset="0"/>
              </a:rPr>
              <a:t>DeleteAsync</a:t>
            </a:r>
            <a:r>
              <a:rPr lang="en-US" sz="3200" b="1" dirty="0" smtClean="0">
                <a:latin typeface="Courier New" charset="0"/>
                <a:ea typeface="Courier New" charset="0"/>
                <a:cs typeface="Courier New" charset="0"/>
              </a:rPr>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27</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794" y="2029372"/>
            <a:ext cx="4707846" cy="26792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794" y="5353267"/>
            <a:ext cx="4375951" cy="144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35872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Entity</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latin typeface="Courier New" charset="0"/>
                <a:ea typeface="Courier New" charset="0"/>
                <a:cs typeface="Courier New" charset="0"/>
              </a:rPr>
              <a:t>AddContactAsync</a:t>
            </a:r>
            <a:r>
              <a:rPr lang="en-US" b="1" dirty="0" smtClean="0">
                <a:latin typeface="Courier New" charset="0"/>
                <a:ea typeface="Courier New" charset="0"/>
                <a:cs typeface="Courier New" charset="0"/>
              </a:rPr>
              <a:t>()</a:t>
            </a:r>
            <a:r>
              <a:rPr lang="en-US" dirty="0" smtClean="0"/>
              <a:t> on </a:t>
            </a:r>
            <a:r>
              <a:rPr lang="en-US" dirty="0" smtClean="0">
                <a:latin typeface="Courier New" charset="0"/>
                <a:ea typeface="Courier New" charset="0"/>
                <a:cs typeface="Courier New" charset="0"/>
              </a:rPr>
              <a:t>Contacts </a:t>
            </a:r>
            <a:r>
              <a:rPr lang="en-US" dirty="0" smtClean="0"/>
              <a:t>collection</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118" y="2021173"/>
            <a:ext cx="6223000" cy="4660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74231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Update operations with the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77877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into Office 365 API for </a:t>
            </a:r>
            <a:r>
              <a:rPr lang="en-US" sz="4800" b="1" dirty="0" smtClean="0"/>
              <a:t>Contact</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749356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GB" sz="1800" dirty="0"/>
              <a:t>https://</a:t>
            </a:r>
            <a:r>
              <a:rPr lang="en-GB" sz="1800" dirty="0" smtClean="0"/>
              <a:t>outlook.office365.com/api/v1.0/me/rootFolder </a:t>
            </a:r>
            <a:endParaRPr lang="en-GB" sz="1800" dirty="0"/>
          </a:p>
          <a:p>
            <a:r>
              <a:rPr lang="en-GB" sz="1800" dirty="0" smtClean="0"/>
              <a:t>https</a:t>
            </a:r>
            <a:r>
              <a:rPr lang="en-GB" sz="1800" dirty="0"/>
              <a:t>://</a:t>
            </a:r>
            <a:r>
              <a:rPr lang="en-GB" sz="1800" dirty="0" smtClean="0"/>
              <a:t>outlook.office365.com/api/v1.0/me/messages</a:t>
            </a:r>
          </a:p>
          <a:p>
            <a:r>
              <a:rPr lang="en-GB" sz="1800" dirty="0"/>
              <a:t>https://</a:t>
            </a:r>
            <a:r>
              <a:rPr lang="en-GB" sz="1800" dirty="0" smtClean="0"/>
              <a:t>outlook.office365.com/api/v1.0/me/folders/</a:t>
            </a:r>
            <a:r>
              <a:rPr lang="en-GB" sz="1800" dirty="0" smtClean="0">
                <a:solidFill>
                  <a:schemeClr val="bg1">
                    <a:lumMod val="50000"/>
                  </a:schemeClr>
                </a:solidFill>
              </a:rPr>
              <a:t>&lt;folder_id&gt;/</a:t>
            </a:r>
            <a:r>
              <a:rPr lang="en-GB" sz="1800" dirty="0" smtClean="0"/>
              <a:t>messages</a:t>
            </a:r>
            <a:endParaRPr lang="en-GB" sz="1800" dirty="0"/>
          </a:p>
          <a:p>
            <a:r>
              <a:rPr lang="en-GB" sz="1800" dirty="0" smtClean="0"/>
              <a:t>https://outlook.office365.com/api/v1.0/me/folders/drafts </a:t>
            </a:r>
          </a:p>
          <a:p>
            <a:r>
              <a:rPr lang="en-GB" sz="1800" dirty="0" smtClean="0"/>
              <a:t>https://outlook.office365.com/api/v1.0/me/folders/sentitems </a:t>
            </a:r>
          </a:p>
          <a:p>
            <a:r>
              <a:rPr lang="en-GB" sz="1800" dirty="0" smtClean="0"/>
              <a:t>https://outlook.office365.com/api/v1.0/me/folders/deleteditems</a:t>
            </a:r>
          </a:p>
          <a:p>
            <a:endParaRPr lang="en-GB"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e/events</a:t>
            </a:r>
          </a:p>
          <a:p>
            <a:r>
              <a:rPr lang="en-US" sz="1800" dirty="0"/>
              <a:t>https://</a:t>
            </a:r>
            <a:r>
              <a:rPr lang="en-US" sz="1800" dirty="0" smtClean="0"/>
              <a:t>outlook.office365.com/</a:t>
            </a:r>
            <a:r>
              <a:rPr lang="en-GB" sz="1800" dirty="0" err="1"/>
              <a:t>api</a:t>
            </a:r>
            <a:r>
              <a:rPr lang="en-GB" sz="1800" dirty="0"/>
              <a:t>/v1.0/m</a:t>
            </a:r>
            <a:r>
              <a:rPr lang="en-US" sz="1800" dirty="0" smtClean="0"/>
              <a:t>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e/calendar/events</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e/contacts</a:t>
            </a:r>
            <a:endParaRPr lang="en-US" sz="1800" dirty="0"/>
          </a:p>
          <a:p>
            <a:r>
              <a:rPr lang="en-US" sz="1800" dirty="0" smtClean="0"/>
              <a:t>https</a:t>
            </a:r>
            <a:r>
              <a:rPr lang="en-US" sz="1800" dirty="0"/>
              <a:t>://</a:t>
            </a:r>
            <a:r>
              <a:rPr lang="en-US" sz="1800" dirty="0" smtClean="0"/>
              <a:t>outlook.office365.com/</a:t>
            </a:r>
            <a:r>
              <a:rPr lang="en-GB" sz="1800" dirty="0" err="1" smtClean="0"/>
              <a:t>api</a:t>
            </a:r>
            <a:r>
              <a:rPr lang="en-GB" sz="1800" dirty="0" smtClean="0"/>
              <a:t>/v1.0/me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386" y="2477048"/>
            <a:ext cx="7244467" cy="4266907"/>
          </a:xfrm>
          <a:prstGeom prst="rect">
            <a:avLst/>
          </a:prstGeom>
        </p:spPr>
      </p:pic>
      <p:sp>
        <p:nvSpPr>
          <p:cNvPr id="3" name="Title 2"/>
          <p:cNvSpPr>
            <a:spLocks noGrp="1"/>
          </p:cNvSpPr>
          <p:nvPr>
            <p:ph type="title"/>
          </p:nvPr>
        </p:nvSpPr>
        <p:spPr/>
        <p:txBody>
          <a:bodyPr/>
          <a:lstStyle/>
          <a:p>
            <a:r>
              <a:rPr lang="en-US" dirty="0" smtClean="0"/>
              <a:t>Reading Entities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HTTP GET request to </a:t>
            </a:r>
            <a:r>
              <a:rPr lang="en-US" sz="2400" dirty="0" smtClean="0"/>
              <a:t>collection or entity endpoint</a:t>
            </a:r>
            <a:endParaRPr lang="en-US" sz="2400" dirty="0"/>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a:t>
            </a:r>
            <a:r>
              <a:rPr lang="en-US" sz="2400" dirty="0" smtClean="0">
                <a:latin typeface="Courier New" charset="0"/>
                <a:ea typeface="Courier New" charset="0"/>
                <a:cs typeface="Courier New" charset="0"/>
              </a:rPr>
              <a:t>$skip</a:t>
            </a:r>
            <a:r>
              <a:rPr lang="en-US" sz="2400" dirty="0" smtClean="0"/>
              <a:t> and </a:t>
            </a:r>
            <a:r>
              <a:rPr lang="en-US" sz="2400" dirty="0" smtClean="0">
                <a:latin typeface="Courier New" charset="0"/>
                <a:ea typeface="Courier New" charset="0"/>
                <a:cs typeface="Courier New" charset="0"/>
              </a:rPr>
              <a:t>$top</a:t>
            </a:r>
            <a:endParaRPr lang="en-US" sz="2400" dirty="0">
              <a:latin typeface="Courier New" charset="0"/>
              <a:ea typeface="Courier New" charset="0"/>
              <a:cs typeface="Courier New" charset="0"/>
            </a:endParaRPr>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32</a:t>
            </a:fld>
            <a:endParaRPr lang="en-US" dirty="0">
              <a:gradFill>
                <a:gsLst>
                  <a:gs pos="100000">
                    <a:srgbClr val="797A7D"/>
                  </a:gs>
                  <a:gs pos="0">
                    <a:srgbClr val="797A7D"/>
                  </a:gs>
                </a:gsLst>
                <a:lin ang="5400000" scaled="0"/>
              </a:gradFill>
            </a:endParaRPr>
          </a:p>
        </p:txBody>
      </p:sp>
      <p:grpSp>
        <p:nvGrpSpPr>
          <p:cNvPr id="17" name="Group 16"/>
          <p:cNvGrpSpPr/>
          <p:nvPr/>
        </p:nvGrpSpPr>
        <p:grpSpPr>
          <a:xfrm>
            <a:off x="5421720" y="4675355"/>
            <a:ext cx="4805476" cy="1464969"/>
            <a:chOff x="5530133" y="3799651"/>
            <a:chExt cx="5467350" cy="1644007"/>
          </a:xfrm>
        </p:grpSpPr>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530133" y="4100633"/>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3652534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Entity</a:t>
            </a:r>
            <a:endParaRPr lang="en-US" dirty="0"/>
          </a:p>
        </p:txBody>
      </p:sp>
      <p:sp>
        <p:nvSpPr>
          <p:cNvPr id="2" name="Text Placeholder 1"/>
          <p:cNvSpPr>
            <a:spLocks noGrp="1"/>
          </p:cNvSpPr>
          <p:nvPr>
            <p:ph type="body" sz="quarter" idx="10"/>
          </p:nvPr>
        </p:nvSpPr>
        <p:spPr/>
        <p:txBody>
          <a:bodyPr/>
          <a:lstStyle/>
          <a:p>
            <a:r>
              <a:rPr lang="en-US" sz="3200" dirty="0" smtClean="0"/>
              <a:t>HTTP POST to collection endpoint to add an entity</a:t>
            </a:r>
          </a:p>
          <a:p>
            <a:r>
              <a:rPr lang="en-US" sz="3200" dirty="0" smtClean="0"/>
              <a:t>Provide minimum of </a:t>
            </a:r>
            <a:r>
              <a:rPr lang="en-US" sz="3200" dirty="0" smtClean="0">
                <a:latin typeface="Courier New" charset="0"/>
                <a:ea typeface="Courier New" charset="0"/>
                <a:cs typeface="Courier New" charset="0"/>
              </a:rPr>
              <a:t>@</a:t>
            </a:r>
            <a:r>
              <a:rPr lang="en-US" sz="3200" dirty="0" err="1" smtClean="0">
                <a:latin typeface="Courier New" charset="0"/>
                <a:ea typeface="Courier New" charset="0"/>
                <a:cs typeface="Courier New" charset="0"/>
              </a:rPr>
              <a:t>data.type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539621" y="2561882"/>
            <a:ext cx="9109582" cy="3517821"/>
          </a:xfrm>
          <a:prstGeom prst="rect">
            <a:avLst/>
          </a:prstGeom>
        </p:spPr>
      </p:pic>
    </p:spTree>
    <p:extLst>
      <p:ext uri="{BB962C8B-B14F-4D97-AF65-F5344CB8AC3E}">
        <p14:creationId xmlns:p14="http://schemas.microsoft.com/office/powerpoint/2010/main" val="37524439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Deleting an Entity</a:t>
            </a:r>
            <a:endParaRPr lang="en-US" dirty="0"/>
          </a:p>
        </p:txBody>
      </p:sp>
      <p:sp>
        <p:nvSpPr>
          <p:cNvPr id="2" name="Text Placeholder 1"/>
          <p:cNvSpPr>
            <a:spLocks noGrp="1"/>
          </p:cNvSpPr>
          <p:nvPr>
            <p:ph type="body" sz="quarter" idx="10"/>
          </p:nvPr>
        </p:nvSpPr>
        <p:spPr/>
        <p:txBody>
          <a:bodyPr/>
          <a:lstStyle/>
          <a:p>
            <a:r>
              <a:rPr lang="en-US" dirty="0" smtClean="0"/>
              <a:t>HTTP DELETE to specific entity endpoint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6" name="Picture 5"/>
          <p:cNvPicPr>
            <a:picLocks noChangeAspect="1"/>
          </p:cNvPicPr>
          <p:nvPr/>
        </p:nvPicPr>
        <p:blipFill>
          <a:blip r:embed="rId2"/>
          <a:stretch>
            <a:fillRect/>
          </a:stretch>
        </p:blipFill>
        <p:spPr>
          <a:xfrm>
            <a:off x="1696334" y="2805190"/>
            <a:ext cx="8796157" cy="1634463"/>
          </a:xfrm>
          <a:prstGeom prst="rect">
            <a:avLst/>
          </a:prstGeom>
        </p:spPr>
      </p:pic>
    </p:spTree>
    <p:extLst>
      <p:ext uri="{BB962C8B-B14F-4D97-AF65-F5344CB8AC3E}">
        <p14:creationId xmlns:p14="http://schemas.microsoft.com/office/powerpoint/2010/main" val="7255341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Office 365 REST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8716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Overview</a:t>
            </a:r>
          </a:p>
          <a:p>
            <a:r>
              <a:rPr lang="en-US" smtClean="0"/>
              <a:t>Connected Services</a:t>
            </a:r>
          </a:p>
          <a:p>
            <a:r>
              <a:rPr lang="en-US" smtClean="0"/>
              <a:t>Paging Support</a:t>
            </a:r>
          </a:p>
          <a:p>
            <a:r>
              <a:rPr lang="en-US" smtClean="0"/>
              <a:t>Batching Support</a:t>
            </a:r>
          </a:p>
          <a:p>
            <a:r>
              <a:rPr lang="en-US" smtClean="0"/>
              <a:t>CRUD Support</a:t>
            </a:r>
          </a:p>
          <a:p>
            <a:r>
              <a:rPr lang="en-US" smtClean="0"/>
              <a:t>Exchange Operations using 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624" r="16624"/>
          <a:stretch>
            <a:fillRect/>
          </a:stretch>
        </p:blipFill>
        <p:spPr/>
      </p:pic>
      <p:sp>
        <p:nvSpPr>
          <p:cNvPr id="5" name="Title 4"/>
          <p:cNvSpPr>
            <a:spLocks noGrp="1"/>
          </p:cNvSpPr>
          <p:nvPr>
            <p:ph type="title"/>
          </p:nvPr>
        </p:nvSpPr>
        <p:spPr/>
        <p:txBody>
          <a:bodyPr/>
          <a:lstStyle/>
          <a:p>
            <a:r>
              <a:rPr lang="en-US" smtClean="0"/>
              <a:t>Summary</a:t>
            </a:r>
            <a:br>
              <a:rPr lang="en-US"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66406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134084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4014349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Connected Services</a:t>
            </a:r>
          </a:p>
          <a:p>
            <a:r>
              <a:rPr lang="en-US" dirty="0" smtClean="0"/>
              <a:t>Paging Support</a:t>
            </a:r>
          </a:p>
          <a:p>
            <a:r>
              <a:rPr lang="en-US" dirty="0" smtClean="0"/>
              <a:t>Batching Support</a:t>
            </a:r>
          </a:p>
          <a:p>
            <a:r>
              <a:rPr lang="en-US" dirty="0" smtClean="0"/>
              <a:t>CRUD Support</a:t>
            </a:r>
          </a:p>
          <a:p>
            <a:r>
              <a:rPr lang="en-US" dirty="0" smtClean="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519555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Contacts API</a:t>
            </a:r>
          </a:p>
          <a:p>
            <a:pPr lvl="1"/>
            <a:r>
              <a:rPr lang="en-US" sz="2000" dirty="0"/>
              <a:t>Calendar Events </a:t>
            </a:r>
            <a:r>
              <a:rPr lang="en-US" sz="2000" dirty="0" smtClean="0"/>
              <a:t>API</a:t>
            </a:r>
            <a:endParaRPr lang="en-US" sz="2000" dirty="0"/>
          </a:p>
          <a:p>
            <a:pPr>
              <a:lnSpc>
                <a:spcPct val="150000"/>
              </a:lnSpc>
            </a:pPr>
            <a:r>
              <a:rPr lang="en-US" sz="3600" dirty="0"/>
              <a:t>Office </a:t>
            </a:r>
            <a:r>
              <a:rPr lang="en-US" sz="3600" dirty="0" smtClean="0"/>
              <a:t>365 APIs accessible through REST</a:t>
            </a:r>
          </a:p>
          <a:p>
            <a:pPr lvl="1"/>
            <a:r>
              <a:rPr lang="en-US" sz="1800" b="1" dirty="0"/>
              <a:t>https://</a:t>
            </a:r>
            <a:r>
              <a:rPr lang="en-US" sz="1800" b="1" dirty="0" smtClean="0"/>
              <a:t>outlook.office365.com/api/v1.0/me/messages</a:t>
            </a:r>
            <a:endParaRPr lang="en-US" sz="1800" b="1" dirty="0"/>
          </a:p>
          <a:p>
            <a:pPr lvl="1"/>
            <a:r>
              <a:rPr lang="en-US" sz="1800" b="1" dirty="0" smtClean="0"/>
              <a:t>https</a:t>
            </a:r>
            <a:r>
              <a:rPr lang="en-US" sz="1800" b="1" dirty="0"/>
              <a:t>://</a:t>
            </a:r>
            <a:r>
              <a:rPr lang="en-US" sz="1800" b="1" dirty="0" smtClean="0"/>
              <a:t>outlook.office365.com/api/v1.0/me/contacts</a:t>
            </a:r>
          </a:p>
          <a:p>
            <a:pPr lvl="1"/>
            <a:r>
              <a:rPr lang="en-US" sz="1800" b="1" dirty="0"/>
              <a:t>https://</a:t>
            </a:r>
            <a:r>
              <a:rPr lang="en-US" sz="1800" b="1" dirty="0" smtClean="0"/>
              <a:t>outlook.office365.com/</a:t>
            </a:r>
            <a:r>
              <a:rPr lang="en-US" sz="1800" b="1" dirty="0" err="1" smtClean="0"/>
              <a:t>api</a:t>
            </a:r>
            <a:r>
              <a:rPr lang="en-US" sz="1800" b="1" dirty="0" smtClean="0"/>
              <a:t>/v1.0/me/events</a:t>
            </a:r>
          </a:p>
          <a:p>
            <a:pPr>
              <a:lnSpc>
                <a:spcPct val="150000"/>
              </a:lnSpc>
            </a:pPr>
            <a:r>
              <a:rPr lang="en-US" sz="3600" dirty="0" smtClean="0"/>
              <a:t>Office 365 APIs accessible through </a:t>
            </a:r>
            <a:r>
              <a:rPr lang="en-US" sz="2800" dirty="0" err="1" smtClean="0">
                <a:latin typeface="Courier New" charset="0"/>
                <a:ea typeface="Courier New" charset="0"/>
                <a:cs typeface="Courier New" charset="0"/>
              </a:rPr>
              <a:t>OutlookServicesClient</a:t>
            </a:r>
            <a:endParaRPr lang="en-US" sz="3600" dirty="0" smtClean="0">
              <a:latin typeface="Courier New" charset="0"/>
              <a:ea typeface="Courier New" charset="0"/>
              <a:cs typeface="Courier New" charset="0"/>
            </a:endParaRPr>
          </a:p>
          <a:p>
            <a:pPr lvl="1"/>
            <a:r>
              <a:rPr lang="en-US" sz="2000" dirty="0" smtClean="0"/>
              <a:t>A library which abstracts away sending and receiving REST requests with .NET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Mailbox Contacts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a:t>
            </a:r>
            <a:r>
              <a:rPr lang="en-US" sz="3600" dirty="0" smtClean="0"/>
              <a:t/>
            </a:r>
            <a:br>
              <a:rPr lang="en-US" sz="3600" dirty="0" smtClean="0"/>
            </a:br>
            <a:r>
              <a:rPr lang="en-US" sz="3600" dirty="0" smtClean="0"/>
              <a:t>operations</a:t>
            </a:r>
            <a:endParaRPr lang="en-US" sz="3600" dirty="0"/>
          </a:p>
          <a:p>
            <a:pPr lvl="1"/>
            <a:r>
              <a:rPr lang="en-US" sz="2000" dirty="0" smtClean="0"/>
              <a:t>Creating contacts</a:t>
            </a:r>
            <a:endParaRPr lang="en-US" sz="2000" dirty="0" smtClean="0"/>
          </a:p>
          <a:p>
            <a:pPr lvl="1"/>
            <a:r>
              <a:rPr lang="en-US" sz="2000" dirty="0"/>
              <a:t>Deleting </a:t>
            </a:r>
            <a:r>
              <a:rPr lang="en-US" sz="2000" dirty="0" smtClean="0"/>
              <a:t>contacts</a:t>
            </a:r>
            <a:endParaRPr lang="en-US" sz="2000" dirty="0"/>
          </a:p>
          <a:p>
            <a:pPr lvl="1"/>
            <a:r>
              <a:rPr lang="en-US" sz="2000" dirty="0" smtClean="0"/>
              <a:t>Editing </a:t>
            </a:r>
            <a:r>
              <a:rPr lang="en-US" sz="2000" dirty="0" smtClean="0"/>
              <a:t>contacts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5068250" y="1187667"/>
            <a:ext cx="6893645" cy="4468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61115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Connected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7453696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1836</Words>
  <Application>Microsoft Macintosh PowerPoint</Application>
  <PresentationFormat>Custom</PresentationFormat>
  <Paragraphs>234</Paragraphs>
  <Slides>39</Slides>
  <Notes>10</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39</vt:i4>
      </vt:variant>
    </vt:vector>
  </HeadingPairs>
  <TitlesOfParts>
    <vt:vector size="53" baseType="lpstr">
      <vt:lpstr>Calibri</vt:lpstr>
      <vt:lpstr>Capitals</vt:lpstr>
      <vt:lpstr>Consolas</vt:lpstr>
      <vt:lpstr>Courier New</vt:lpstr>
      <vt:lpstr>ＭＳ Ｐゴシック</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1_5-30055_Office Template 2012 - 16x9 - White Background</vt:lpstr>
      <vt:lpstr>Office 365 Development</vt:lpstr>
      <vt:lpstr>Recap</vt:lpstr>
      <vt:lpstr>Deep Dive into Office 365 API for Contact</vt:lpstr>
      <vt:lpstr>Agenda </vt:lpstr>
      <vt:lpstr>Vision</vt:lpstr>
      <vt:lpstr>Overview</vt:lpstr>
      <vt:lpstr>Office 365 APIs for Calendar, Mail and Contacts</vt:lpstr>
      <vt:lpstr>Mailbox Contacts</vt:lpstr>
      <vt:lpstr>Connected Services</vt:lpstr>
      <vt:lpstr>Adding Connected Services</vt:lpstr>
      <vt:lpstr>Connected Services Permissions</vt:lpstr>
      <vt:lpstr>Projects with Connected Services</vt:lpstr>
      <vt:lpstr>PowerPoint Presentation</vt:lpstr>
      <vt:lpstr>Programming with OutlookServiceClient</vt:lpstr>
      <vt:lpstr>Retrieving Contacts</vt:lpstr>
      <vt:lpstr>PowerPoint Presentation</vt:lpstr>
      <vt:lpstr>Paging Support</vt:lpstr>
      <vt:lpstr>Paging with the Office 365 APIs</vt:lpstr>
      <vt:lpstr>PowerPoint Presentation</vt:lpstr>
      <vt:lpstr>Batching with REST</vt:lpstr>
      <vt:lpstr>REST is More Chatty than CSOM</vt:lpstr>
      <vt:lpstr>Batching Support Added to O365</vt:lpstr>
      <vt:lpstr>Exploring the Impact</vt:lpstr>
      <vt:lpstr>Overview - Batch Request</vt:lpstr>
      <vt:lpstr>Overview - Batch Response</vt:lpstr>
      <vt:lpstr>CRUD Support</vt:lpstr>
      <vt:lpstr>Getting and Deleting a Specific Entity</vt:lpstr>
      <vt:lpstr>Adding an Entity</vt:lpstr>
      <vt:lpstr>PowerPoint Presentation</vt:lpstr>
      <vt:lpstr>Exchange Operations with REST</vt:lpstr>
      <vt:lpstr>Office 365 Exchange REST APIs</vt:lpstr>
      <vt:lpstr>Reading Entities using REST</vt:lpstr>
      <vt:lpstr>Adding a new Entity</vt:lpstr>
      <vt:lpstr>Deleting an Entity</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2015-07-10T21:38:41Z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